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74" r:id="rId4"/>
    <p:sldId id="275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bernal.SALUDBCS\Documents\ARCHIVOS%202017\Reporte%20Semanal%202017\SEMANA%204\semana%204\base%20flu%20periodo%202016-2017%20sem%20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CURVA EPIDEMICA SEMANAL DE LA INFLUENZA PERIODO SEM-40 2016 A LA 06 DEL 2017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7.1802435132843997E-2"/>
          <c:y val="0.1162153689122194"/>
          <c:w val="0.91879390957653562"/>
          <c:h val="0.74465660542432233"/>
        </c:manualLayout>
      </c:layout>
      <c:areaChart>
        <c:grouping val="standard"/>
        <c:ser>
          <c:idx val="0"/>
          <c:order val="0"/>
          <c:tx>
            <c:strRef>
              <c:f>grafica!$D$3</c:f>
              <c:strCache>
                <c:ptCount val="1"/>
                <c:pt idx="0">
                  <c:v>PROB 212</c:v>
                </c:pt>
              </c:strCache>
            </c:strRef>
          </c:tx>
          <c:cat>
            <c:strRef>
              <c:f>grafica!$C$4:$C$22</c:f>
              <c:strCache>
                <c:ptCount val="19"/>
                <c:pt idx="0">
                  <c:v>0-40</c:v>
                </c:pt>
                <c:pt idx="1">
                  <c:v>0-41</c:v>
                </c:pt>
                <c:pt idx="2">
                  <c:v>0-42</c:v>
                </c:pt>
                <c:pt idx="3">
                  <c:v>0-43</c:v>
                </c:pt>
                <c:pt idx="4">
                  <c:v>0-44</c:v>
                </c:pt>
                <c:pt idx="5">
                  <c:v>0-45</c:v>
                </c:pt>
                <c:pt idx="6">
                  <c:v>0-46</c:v>
                </c:pt>
                <c:pt idx="7">
                  <c:v>0-47</c:v>
                </c:pt>
                <c:pt idx="8">
                  <c:v>0-48</c:v>
                </c:pt>
                <c:pt idx="9">
                  <c:v>0-49</c:v>
                </c:pt>
                <c:pt idx="10">
                  <c:v>0-50</c:v>
                </c:pt>
                <c:pt idx="11">
                  <c:v>0-51</c:v>
                </c:pt>
                <c:pt idx="12">
                  <c:v>0-52</c:v>
                </c:pt>
                <c:pt idx="13">
                  <c:v>0-01</c:v>
                </c:pt>
                <c:pt idx="14">
                  <c:v>0-02</c:v>
                </c:pt>
                <c:pt idx="15">
                  <c:v>0-03</c:v>
                </c:pt>
                <c:pt idx="16">
                  <c:v>0-04</c:v>
                </c:pt>
                <c:pt idx="17">
                  <c:v>0-05</c:v>
                </c:pt>
                <c:pt idx="18">
                  <c:v>0-06</c:v>
                </c:pt>
              </c:strCache>
            </c:strRef>
          </c:cat>
          <c:val>
            <c:numRef>
              <c:f>grafica!$D$4:$D$22</c:f>
              <c:numCache>
                <c:formatCode>General</c:formatCode>
                <c:ptCount val="19"/>
                <c:pt idx="0">
                  <c:v>4</c:v>
                </c:pt>
                <c:pt idx="1">
                  <c:v>13</c:v>
                </c:pt>
                <c:pt idx="2">
                  <c:v>15</c:v>
                </c:pt>
                <c:pt idx="3">
                  <c:v>9</c:v>
                </c:pt>
                <c:pt idx="4">
                  <c:v>3</c:v>
                </c:pt>
                <c:pt idx="5">
                  <c:v>12</c:v>
                </c:pt>
                <c:pt idx="6">
                  <c:v>4</c:v>
                </c:pt>
                <c:pt idx="7">
                  <c:v>8</c:v>
                </c:pt>
                <c:pt idx="8">
                  <c:v>9</c:v>
                </c:pt>
                <c:pt idx="9">
                  <c:v>9</c:v>
                </c:pt>
                <c:pt idx="10">
                  <c:v>7</c:v>
                </c:pt>
                <c:pt idx="11">
                  <c:v>8</c:v>
                </c:pt>
                <c:pt idx="12">
                  <c:v>4</c:v>
                </c:pt>
                <c:pt idx="13">
                  <c:v>14</c:v>
                </c:pt>
                <c:pt idx="14">
                  <c:v>9</c:v>
                </c:pt>
                <c:pt idx="15">
                  <c:v>17</c:v>
                </c:pt>
                <c:pt idx="16">
                  <c:v>26</c:v>
                </c:pt>
                <c:pt idx="17">
                  <c:v>16</c:v>
                </c:pt>
                <c:pt idx="18">
                  <c:v>16</c:v>
                </c:pt>
              </c:numCache>
            </c:numRef>
          </c:val>
        </c:ser>
        <c:axId val="36163584"/>
        <c:axId val="36165504"/>
      </c:areaChart>
      <c:barChart>
        <c:barDir val="col"/>
        <c:grouping val="clustered"/>
        <c:ser>
          <c:idx val="1"/>
          <c:order val="1"/>
          <c:tx>
            <c:strRef>
              <c:f>grafica!$E$3</c:f>
              <c:strCache>
                <c:ptCount val="1"/>
                <c:pt idx="0">
                  <c:v>CONF 16</c:v>
                </c:pt>
              </c:strCache>
            </c:strRef>
          </c:tx>
          <c:dLbls>
            <c:spPr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61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800"/>
                </a:pPr>
                <a:endParaRPr lang="es-MX"/>
              </a:p>
            </c:txPr>
            <c:dLblPos val="outEnd"/>
            <c:showVal val="1"/>
          </c:dLbls>
          <c:cat>
            <c:strRef>
              <c:f>grafica!$C$4:$C$22</c:f>
              <c:strCache>
                <c:ptCount val="19"/>
                <c:pt idx="0">
                  <c:v>0-40</c:v>
                </c:pt>
                <c:pt idx="1">
                  <c:v>0-41</c:v>
                </c:pt>
                <c:pt idx="2">
                  <c:v>0-42</c:v>
                </c:pt>
                <c:pt idx="3">
                  <c:v>0-43</c:v>
                </c:pt>
                <c:pt idx="4">
                  <c:v>0-44</c:v>
                </c:pt>
                <c:pt idx="5">
                  <c:v>0-45</c:v>
                </c:pt>
                <c:pt idx="6">
                  <c:v>0-46</c:v>
                </c:pt>
                <c:pt idx="7">
                  <c:v>0-47</c:v>
                </c:pt>
                <c:pt idx="8">
                  <c:v>0-48</c:v>
                </c:pt>
                <c:pt idx="9">
                  <c:v>0-49</c:v>
                </c:pt>
                <c:pt idx="10">
                  <c:v>0-50</c:v>
                </c:pt>
                <c:pt idx="11">
                  <c:v>0-51</c:v>
                </c:pt>
                <c:pt idx="12">
                  <c:v>0-52</c:v>
                </c:pt>
                <c:pt idx="13">
                  <c:v>0-01</c:v>
                </c:pt>
                <c:pt idx="14">
                  <c:v>0-02</c:v>
                </c:pt>
                <c:pt idx="15">
                  <c:v>0-03</c:v>
                </c:pt>
                <c:pt idx="16">
                  <c:v>0-04</c:v>
                </c:pt>
                <c:pt idx="17">
                  <c:v>0-05</c:v>
                </c:pt>
                <c:pt idx="18">
                  <c:v>0-06</c:v>
                </c:pt>
              </c:strCache>
            </c:strRef>
          </c:cat>
          <c:val>
            <c:numRef>
              <c:f>grafica!$E$4:$E$22</c:f>
              <c:numCache>
                <c:formatCode>General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3</c:v>
                </c:pt>
                <c:pt idx="15">
                  <c:v>5</c:v>
                </c:pt>
                <c:pt idx="16">
                  <c:v>3</c:v>
                </c:pt>
                <c:pt idx="17">
                  <c:v>0</c:v>
                </c:pt>
                <c:pt idx="18">
                  <c:v>1</c:v>
                </c:pt>
              </c:numCache>
            </c:numRef>
          </c:val>
        </c:ser>
        <c:axId val="36163584"/>
        <c:axId val="36165504"/>
      </c:barChart>
      <c:catAx>
        <c:axId val="361635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/>
        </c:title>
        <c:tickLblPos val="nextTo"/>
        <c:crossAx val="36165504"/>
        <c:crosses val="autoZero"/>
        <c:auto val="1"/>
        <c:lblAlgn val="ctr"/>
        <c:lblOffset val="100"/>
      </c:catAx>
      <c:valAx>
        <c:axId val="36165504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5.6983145089938517E-3"/>
              <c:y val="0.26823089822105572"/>
            </c:manualLayout>
          </c:layout>
        </c:title>
        <c:numFmt formatCode="General" sourceLinked="1"/>
        <c:tickLblPos val="nextTo"/>
        <c:crossAx val="36163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0789185907473866"/>
          <c:y val="0.28202354913969102"/>
          <c:w val="0.10739920556474868"/>
          <c:h val="0.16743438320209994"/>
        </c:manualLayout>
      </c:layout>
    </c:legend>
    <c:plotVisOnly val="1"/>
    <c:dispBlanksAs val="gap"/>
  </c:chart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0.26549</cdr:x>
      <cdr:y>0.1498</cdr:y>
    </cdr:from>
    <cdr:to>
      <cdr:x>0.38938</cdr:x>
      <cdr:y>0.23157</cdr:y>
    </cdr:to>
    <cdr:sp macro="" textlink="">
      <cdr:nvSpPr>
        <cdr:cNvPr id="2" name="8 CuadroTexto"/>
        <cdr:cNvSpPr txBox="1"/>
      </cdr:nvSpPr>
      <cdr:spPr>
        <a:xfrm xmlns:a="http://schemas.openxmlformats.org/drawingml/2006/main">
          <a:off x="2160240" y="507504"/>
          <a:ext cx="1008112" cy="276999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MX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s-MX" sz="1200" dirty="0" smtClean="0"/>
            <a:t>2016</a:t>
          </a:r>
          <a:endParaRPr lang="es-MX" sz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 fontScale="90000"/>
          </a:bodyPr>
          <a:lstStyle/>
          <a:p>
            <a:r>
              <a:rPr lang="es-MX" sz="3200" dirty="0" smtClean="0"/>
              <a:t>B.C.S.  PANORAMA EPIDEMIOLOGICO DE LA SEMANA 4 -2017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2924944"/>
            <a:ext cx="6400800" cy="1752600"/>
          </a:xfrm>
        </p:spPr>
        <p:txBody>
          <a:bodyPr>
            <a:normAutofit/>
          </a:bodyPr>
          <a:lstStyle/>
          <a:p>
            <a:r>
              <a:rPr lang="es-MX" sz="2400" dirty="0" smtClean="0"/>
              <a:t>MORBILIDAD GENERAL, INFLUENZA PERIODO INVERNAL  Y VECTORES</a:t>
            </a:r>
            <a:endParaRPr lang="es-MX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SSA</a:t>
            </a:r>
          </a:p>
          <a:p>
            <a:r>
              <a:rPr lang="es-MX" sz="1000" dirty="0" smtClean="0"/>
              <a:t>CORTE DE INFORMACION AL  02 - 02 -2017   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8184" y="332656"/>
            <a:ext cx="2102946" cy="1078903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78713817"/>
              </p:ext>
            </p:extLst>
          </p:nvPr>
        </p:nvGraphicFramePr>
        <p:xfrm>
          <a:off x="1475656" y="1681020"/>
          <a:ext cx="6552728" cy="4844324"/>
        </p:xfrm>
        <a:graphic>
          <a:graphicData uri="http://schemas.openxmlformats.org/presentationml/2006/ole">
            <p:oleObj spid="_x0000_s4103" name="Hoja de cálculo" r:id="rId5" imgW="5819850" imgH="654367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755576" y="2204865"/>
          <a:ext cx="7344816" cy="2664296"/>
        </p:xfrm>
        <a:graphic>
          <a:graphicData uri="http://schemas.openxmlformats.org/presentationml/2006/ole">
            <p:oleObj spid="_x0000_s19458" name="Hoja de cálculo" r:id="rId5" imgW="9210780" imgH="3057525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graphicFrame>
        <p:nvGraphicFramePr>
          <p:cNvPr id="5" name="1 Gráfico"/>
          <p:cNvGraphicFramePr/>
          <p:nvPr/>
        </p:nvGraphicFramePr>
        <p:xfrm>
          <a:off x="395536" y="2057400"/>
          <a:ext cx="8136903" cy="3387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6 Conector recto"/>
          <p:cNvCxnSpPr/>
          <p:nvPr/>
        </p:nvCxnSpPr>
        <p:spPr>
          <a:xfrm flipV="1">
            <a:off x="6084168" y="2492896"/>
            <a:ext cx="0" cy="2448272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516216" y="2564904"/>
            <a:ext cx="1008112" cy="276999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2017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71</Words>
  <Application>Microsoft Office PowerPoint</Application>
  <PresentationFormat>Presentación en pantalla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Tema de Office</vt:lpstr>
      <vt:lpstr>Hoja de cálculo</vt:lpstr>
      <vt:lpstr>Microsoft Excel Worksheet</vt:lpstr>
      <vt:lpstr>B.C.S.  PANORAMA EPIDEMIOLOGICO DE LA SEMANA 4 -2017</vt:lpstr>
      <vt:lpstr>MORBILIDAD GENERAL </vt:lpstr>
      <vt:lpstr>Diapositiva 3</vt:lpstr>
      <vt:lpstr>Diapositiva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179</cp:revision>
  <dcterms:created xsi:type="dcterms:W3CDTF">2014-01-30T02:50:58Z</dcterms:created>
  <dcterms:modified xsi:type="dcterms:W3CDTF">2017-04-07T20:39:18Z</dcterms:modified>
</cp:coreProperties>
</file>